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331" r:id="rId6"/>
    <p:sldId id="343" r:id="rId7"/>
    <p:sldId id="344" r:id="rId8"/>
    <p:sldId id="347" r:id="rId9"/>
    <p:sldId id="345" r:id="rId10"/>
    <p:sldId id="346" r:id="rId11"/>
    <p:sldId id="348" r:id="rId12"/>
    <p:sldId id="349" r:id="rId13"/>
    <p:sldId id="350" r:id="rId14"/>
    <p:sldId id="351" r:id="rId15"/>
    <p:sldId id="352" r:id="rId16"/>
    <p:sldId id="268" r:id="rId17"/>
  </p:sldIdLst>
  <p:sldSz cx="9144000" cy="6858000" type="screen4x3"/>
  <p:notesSz cx="6797675" cy="9926638"/>
  <p:embeddedFontLst>
    <p:embeddedFont>
      <p:font typeface="Noto Sans KR Black" panose="020B0A00000000000000" pitchFamily="34" charset="-127"/>
      <p:bold r:id="rId20"/>
    </p:embeddedFont>
    <p:embeddedFont>
      <p:font typeface="Noto Sans KR Medium" panose="020B0600000000000000" pitchFamily="34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94"/>
    <a:srgbClr val="F98007"/>
    <a:srgbClr val="0000FF"/>
    <a:srgbClr val="A5D6E3"/>
    <a:srgbClr val="76C0D4"/>
    <a:srgbClr val="8BB7FF"/>
    <a:srgbClr val="50AEC8"/>
    <a:srgbClr val="79C1D5"/>
    <a:srgbClr val="5B89C1"/>
    <a:srgbClr val="528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88539" autoAdjust="0"/>
  </p:normalViewPr>
  <p:slideViewPr>
    <p:cSldViewPr>
      <p:cViewPr>
        <p:scale>
          <a:sx n="100" d="100"/>
          <a:sy n="100" d="100"/>
        </p:scale>
        <p:origin x="1176" y="402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92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339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17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31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6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111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93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194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00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82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058587-107D-4BD4-940A-D86F73E1D0D0}"/>
              </a:ext>
            </a:extLst>
          </p:cNvPr>
          <p:cNvSpPr/>
          <p:nvPr/>
        </p:nvSpPr>
        <p:spPr>
          <a:xfrm>
            <a:off x="751312" y="303039"/>
            <a:ext cx="533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endParaRPr lang="ko-KR" altLang="en-US" sz="2400" kern="0" spc="-15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3131840" y="4653136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2021.  12.  9</a:t>
            </a:r>
          </a:p>
          <a:p>
            <a:pPr algn="ctr" defTabSz="1330325" eaLnBrk="0" latinLnBrk="0" hangingPunct="0">
              <a:buSzPct val="100000"/>
              <a:defRPr/>
            </a:pPr>
            <a:r>
              <a:rPr lang="ko-KR" altLang="en-US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 건 호 </a:t>
            </a:r>
            <a:r>
              <a:rPr lang="en-US" altLang="ko-KR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(2020254020)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156176" y="6093296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1403648" y="2348880"/>
            <a:ext cx="6480720" cy="866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축산환경 </a:t>
            </a:r>
            <a:r>
              <a:rPr lang="en-US" altLang="ko-KR" sz="3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ICT </a:t>
            </a:r>
            <a:r>
              <a:rPr lang="ko-KR" altLang="en-US" sz="38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관제시스템 개발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861F50-BD46-4344-BFDE-139422DCA7F9}"/>
              </a:ext>
            </a:extLst>
          </p:cNvPr>
          <p:cNvSpPr/>
          <p:nvPr/>
        </p:nvSpPr>
        <p:spPr>
          <a:xfrm>
            <a:off x="251520" y="282134"/>
            <a:ext cx="7760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0325" eaLnBrk="0" latinLnBrk="0" hangingPunct="0">
              <a:buSzPct val="100000"/>
              <a:defRPr/>
            </a:pPr>
            <a:r>
              <a:rPr lang="ko-KR" altLang="en-US" sz="16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「지능화 파일럿 </a:t>
            </a:r>
            <a:r>
              <a:rPr lang="ko-KR" altLang="en-US" sz="1600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프로젝트」최종</a:t>
            </a:r>
            <a:r>
              <a:rPr lang="ko-KR" altLang="en-US" sz="16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발표</a:t>
            </a:r>
            <a:endParaRPr lang="en-US" altLang="ko-KR" sz="16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6E0738BA-A2F1-4733-9295-4F6AF8400B01}"/>
              </a:ext>
            </a:extLst>
          </p:cNvPr>
          <p:cNvSpPr/>
          <p:nvPr/>
        </p:nvSpPr>
        <p:spPr>
          <a:xfrm flipV="1">
            <a:off x="1691680" y="-3439"/>
            <a:ext cx="4752528" cy="839716"/>
          </a:xfrm>
          <a:prstGeom prst="round1Rect">
            <a:avLst>
              <a:gd name="adj" fmla="val 49736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-4551" y="16049"/>
            <a:ext cx="9144000" cy="0"/>
          </a:xfrm>
          <a:prstGeom prst="line">
            <a:avLst/>
          </a:prstGeom>
          <a:ln w="50800">
            <a:solidFill>
              <a:srgbClr val="005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41B3CD-3979-46DD-9C1F-CAD76319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5ED06CE4-A973-45BE-A5EA-A81FE30A6065}"/>
              </a:ext>
            </a:extLst>
          </p:cNvPr>
          <p:cNvSpPr/>
          <p:nvPr/>
        </p:nvSpPr>
        <p:spPr>
          <a:xfrm flipV="1">
            <a:off x="-4551" y="-3005"/>
            <a:ext cx="2520280" cy="839716"/>
          </a:xfrm>
          <a:prstGeom prst="round1Rect">
            <a:avLst>
              <a:gd name="adj" fmla="val 49736"/>
            </a:avLst>
          </a:prstGeom>
          <a:solidFill>
            <a:srgbClr val="00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7245" y="126157"/>
            <a:ext cx="1876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kern="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과정</a:t>
            </a:r>
            <a:endParaRPr lang="ko-KR" altLang="en-US" sz="32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42F99E-D6B6-42F2-BC18-1436A534C1AC}"/>
              </a:ext>
            </a:extLst>
          </p:cNvPr>
          <p:cNvSpPr/>
          <p:nvPr/>
        </p:nvSpPr>
        <p:spPr>
          <a:xfrm>
            <a:off x="2449860" y="362372"/>
            <a:ext cx="114300" cy="114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936E8-D34A-401B-B626-4A68D49E3350}"/>
              </a:ext>
            </a:extLst>
          </p:cNvPr>
          <p:cNvSpPr txBox="1"/>
          <p:nvPr/>
        </p:nvSpPr>
        <p:spPr>
          <a:xfrm>
            <a:off x="2771800" y="181203"/>
            <a:ext cx="33123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kern="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시각화 및 분석</a:t>
            </a:r>
            <a:endParaRPr lang="ko-KR" altLang="en-US" sz="2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4A7367-85DA-4D8E-BE99-DBBF4DA42642}"/>
              </a:ext>
            </a:extLst>
          </p:cNvPr>
          <p:cNvSpPr/>
          <p:nvPr/>
        </p:nvSpPr>
        <p:spPr>
          <a:xfrm>
            <a:off x="8561015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9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0481C-173E-4DB9-A52F-9F393FED5FDA}"/>
              </a:ext>
            </a:extLst>
          </p:cNvPr>
          <p:cNvSpPr txBox="1"/>
          <p:nvPr/>
        </p:nvSpPr>
        <p:spPr>
          <a:xfrm>
            <a:off x="539552" y="1340768"/>
            <a:ext cx="2808312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3)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그래프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391E8-D526-4FD9-89C3-18FDD140A3D6}"/>
              </a:ext>
            </a:extLst>
          </p:cNvPr>
          <p:cNvSpPr txBox="1"/>
          <p:nvPr/>
        </p:nvSpPr>
        <p:spPr>
          <a:xfrm>
            <a:off x="4499992" y="1340793"/>
            <a:ext cx="2808312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2)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지도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66AB2-F0B0-4485-BCBD-897D84BC7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916832"/>
            <a:ext cx="3544762" cy="36047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F478FF-4454-4C9D-B158-953861DCF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016" y="1902475"/>
            <a:ext cx="3579392" cy="36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58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-4551" y="16049"/>
            <a:ext cx="9144000" cy="0"/>
          </a:xfrm>
          <a:prstGeom prst="line">
            <a:avLst/>
          </a:prstGeom>
          <a:ln w="50800">
            <a:solidFill>
              <a:srgbClr val="005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41B3CD-3979-46DD-9C1F-CAD76319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5ED06CE4-A973-45BE-A5EA-A81FE30A6065}"/>
              </a:ext>
            </a:extLst>
          </p:cNvPr>
          <p:cNvSpPr/>
          <p:nvPr/>
        </p:nvSpPr>
        <p:spPr>
          <a:xfrm flipV="1">
            <a:off x="-4551" y="-3005"/>
            <a:ext cx="4360528" cy="839716"/>
          </a:xfrm>
          <a:prstGeom prst="round1Rect">
            <a:avLst>
              <a:gd name="adj" fmla="val 49736"/>
            </a:avLst>
          </a:prstGeom>
          <a:solidFill>
            <a:srgbClr val="00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7245" y="126157"/>
            <a:ext cx="3544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kern="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연구의 의의 및 고찰</a:t>
            </a:r>
            <a:endParaRPr lang="ko-KR" altLang="en-US" sz="32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4A7367-85DA-4D8E-BE99-DBBF4DA42642}"/>
              </a:ext>
            </a:extLst>
          </p:cNvPr>
          <p:cNvSpPr/>
          <p:nvPr/>
        </p:nvSpPr>
        <p:spPr>
          <a:xfrm>
            <a:off x="8272983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1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0481C-173E-4DB9-A52F-9F393FED5FDA}"/>
              </a:ext>
            </a:extLst>
          </p:cNvPr>
          <p:cNvSpPr txBox="1"/>
          <p:nvPr/>
        </p:nvSpPr>
        <p:spPr>
          <a:xfrm>
            <a:off x="539552" y="1340768"/>
            <a:ext cx="2808312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1)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연구의 의의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86E3B-5F0A-4323-A65A-CB3D8BE02F2E}"/>
              </a:ext>
            </a:extLst>
          </p:cNvPr>
          <p:cNvSpPr txBox="1"/>
          <p:nvPr/>
        </p:nvSpPr>
        <p:spPr>
          <a:xfrm>
            <a:off x="1043608" y="1772816"/>
            <a:ext cx="6624736" cy="1282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센서 및 통신 검증을 통하여 유효한 데이터 수집 가능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- 2020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년부터 기술을 상용화하여 플랫폼화 및 매출 향상 기대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시각화를 통하여 축산환경에 대한 대응이 신속해짐</a:t>
            </a:r>
            <a:endParaRPr lang="en-US" altLang="ko-KR" sz="2000" b="0" i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CCCCB1-9188-43A7-B7EC-AEC2A97780EA}"/>
              </a:ext>
            </a:extLst>
          </p:cNvPr>
          <p:cNvSpPr txBox="1"/>
          <p:nvPr/>
        </p:nvSpPr>
        <p:spPr>
          <a:xfrm>
            <a:off x="539552" y="3610816"/>
            <a:ext cx="2808312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2)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추가 연구 계획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808B11-543F-480F-9FB3-42DC40B42425}"/>
              </a:ext>
            </a:extLst>
          </p:cNvPr>
          <p:cNvSpPr txBox="1"/>
          <p:nvPr/>
        </p:nvSpPr>
        <p:spPr>
          <a:xfrm>
            <a:off x="1013520" y="4170623"/>
            <a:ext cx="6624736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기타환경정보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기압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풍속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풍향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수집</a:t>
            </a:r>
            <a:b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가스측정치의 대기중 확산정도 시각화 작업</a:t>
            </a:r>
            <a:endParaRPr lang="en-US" altLang="ko-KR" sz="2000" b="0" i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0E83610-D81D-4CE5-AD80-D4A179B55854}"/>
              </a:ext>
            </a:extLst>
          </p:cNvPr>
          <p:cNvSpPr/>
          <p:nvPr/>
        </p:nvSpPr>
        <p:spPr>
          <a:xfrm>
            <a:off x="8517582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0</a:t>
            </a:r>
            <a:endParaRPr lang="ko-KR" alt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5407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-4551" y="16049"/>
            <a:ext cx="9144000" cy="0"/>
          </a:xfrm>
          <a:prstGeom prst="line">
            <a:avLst/>
          </a:prstGeom>
          <a:ln w="50800">
            <a:solidFill>
              <a:srgbClr val="005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41B3CD-3979-46DD-9C1F-CAD76319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5ED06CE4-A973-45BE-A5EA-A81FE30A6065}"/>
              </a:ext>
            </a:extLst>
          </p:cNvPr>
          <p:cNvSpPr/>
          <p:nvPr/>
        </p:nvSpPr>
        <p:spPr>
          <a:xfrm flipV="1">
            <a:off x="-4551" y="-3005"/>
            <a:ext cx="3136391" cy="839716"/>
          </a:xfrm>
          <a:prstGeom prst="round1Rect">
            <a:avLst>
              <a:gd name="adj" fmla="val 49736"/>
            </a:avLst>
          </a:prstGeom>
          <a:solidFill>
            <a:srgbClr val="00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7245" y="126157"/>
            <a:ext cx="257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kern="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결론 및 요약</a:t>
            </a:r>
            <a:endParaRPr lang="ko-KR" altLang="en-US" sz="32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86E3B-5F0A-4323-A65A-CB3D8BE02F2E}"/>
              </a:ext>
            </a:extLst>
          </p:cNvPr>
          <p:cNvSpPr txBox="1"/>
          <p:nvPr/>
        </p:nvSpPr>
        <p:spPr>
          <a:xfrm>
            <a:off x="827584" y="1352012"/>
            <a:ext cx="6984776" cy="1692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무선통신과 </a:t>
            </a:r>
            <a: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KIOSK</a:t>
            </a:r>
            <a:r>
              <a:rPr lang="ko-KR" altLang="en-US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장비를 활용 축산환경 데이터를 시각화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실시간 데이터확인 가능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악취민원에 대한 신속한 대응 가능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 분석을 통해 악취정도의 발생을 미리 예측 저감 선제조치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축산농가의 악취저감의 실질적인 데이터 수집이 가능</a:t>
            </a:r>
            <a:endParaRPr lang="en-US" altLang="ko-KR" sz="2000" b="0" i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CCCCB1-9188-43A7-B7EC-AEC2A97780EA}"/>
              </a:ext>
            </a:extLst>
          </p:cNvPr>
          <p:cNvSpPr txBox="1"/>
          <p:nvPr/>
        </p:nvSpPr>
        <p:spPr>
          <a:xfrm>
            <a:off x="539552" y="3610816"/>
            <a:ext cx="2808312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1)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향후 전망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808B11-543F-480F-9FB3-42DC40B42425}"/>
              </a:ext>
            </a:extLst>
          </p:cNvPr>
          <p:cNvSpPr txBox="1"/>
          <p:nvPr/>
        </p:nvSpPr>
        <p:spPr>
          <a:xfrm>
            <a:off x="899592" y="4077072"/>
            <a:ext cx="6984776" cy="2513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미세먼지 저감대책의 일환으로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ICT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악취측정기 사업 증가</a:t>
            </a:r>
            <a:b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</a:t>
            </a:r>
            <a: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양돈 기준 </a:t>
            </a:r>
            <a: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2,500</a:t>
            </a:r>
            <a:r>
              <a:rPr lang="ko-KR" altLang="en-US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개소 설치예정 약 </a:t>
            </a:r>
            <a: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5,000</a:t>
            </a:r>
            <a:r>
              <a:rPr lang="ko-KR" altLang="en-US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대 분량 </a:t>
            </a:r>
            <a: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500</a:t>
            </a:r>
            <a:r>
              <a:rPr lang="ko-KR" altLang="en-US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억 시장</a:t>
            </a:r>
            <a: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b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(</a:t>
            </a:r>
            <a:r>
              <a:rPr lang="ko-KR" altLang="en-US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추후 모든 </a:t>
            </a:r>
            <a:r>
              <a:rPr lang="ko-KR" altLang="en-US" sz="1600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축종</a:t>
            </a:r>
            <a:r>
              <a:rPr lang="ko-KR" altLang="en-US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설치 계획</a:t>
            </a:r>
            <a: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b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축산환경 </a:t>
            </a:r>
            <a: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ICT </a:t>
            </a:r>
            <a:r>
              <a:rPr lang="ko-KR" altLang="en-US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관제시스템</a:t>
            </a:r>
            <a:br>
              <a:rPr lang="ko-KR" altLang="en-US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</a:t>
            </a:r>
            <a: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관공서 및 기관</a:t>
            </a:r>
            <a: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기업 납품</a:t>
            </a:r>
            <a:r>
              <a:rPr lang="en-US" altLang="ko-KR" sz="16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en-US" altLang="ko-KR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3200"/>
              </a:lnSpc>
            </a:pPr>
            <a:endParaRPr lang="en-US" altLang="ko-KR" sz="2000" b="0" i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30FABF7-C17D-411B-80A0-EA0B1904A22F}"/>
              </a:ext>
            </a:extLst>
          </p:cNvPr>
          <p:cNvSpPr/>
          <p:nvPr/>
        </p:nvSpPr>
        <p:spPr>
          <a:xfrm>
            <a:off x="8272983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1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444E05B-475C-4D44-8C8C-FAD3CEA06B19}"/>
              </a:ext>
            </a:extLst>
          </p:cNvPr>
          <p:cNvSpPr/>
          <p:nvPr/>
        </p:nvSpPr>
        <p:spPr>
          <a:xfrm>
            <a:off x="8517582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1</a:t>
            </a:r>
            <a:endParaRPr lang="ko-KR" alt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8578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170A846-6A33-4921-9F07-6A918787B3EA}"/>
              </a:ext>
            </a:extLst>
          </p:cNvPr>
          <p:cNvSpPr/>
          <p:nvPr/>
        </p:nvSpPr>
        <p:spPr>
          <a:xfrm>
            <a:off x="1331640" y="2708920"/>
            <a:ext cx="6480720" cy="988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감사합니다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5ECD5-93D1-431F-B69D-7C62A97AD4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6E0738BA-A2F1-4733-9295-4F6AF8400B01}"/>
              </a:ext>
            </a:extLst>
          </p:cNvPr>
          <p:cNvSpPr/>
          <p:nvPr/>
        </p:nvSpPr>
        <p:spPr>
          <a:xfrm flipV="1">
            <a:off x="1691680" y="-3439"/>
            <a:ext cx="2952328" cy="839716"/>
          </a:xfrm>
          <a:prstGeom prst="round1Rect">
            <a:avLst>
              <a:gd name="adj" fmla="val 49736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-4551" y="16049"/>
            <a:ext cx="9144000" cy="0"/>
          </a:xfrm>
          <a:prstGeom prst="line">
            <a:avLst/>
          </a:prstGeom>
          <a:ln w="50800">
            <a:solidFill>
              <a:srgbClr val="005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41B3CD-3979-46DD-9C1F-CAD76319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1CA5C0-97C4-44CE-92A1-9613EABC5C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17516"/>
            <a:ext cx="2334628" cy="1562850"/>
          </a:xfrm>
          <a:prstGeom prst="rect">
            <a:avLst/>
          </a:prstGeom>
        </p:spPr>
      </p:pic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5ED06CE4-A973-45BE-A5EA-A81FE30A6065}"/>
              </a:ext>
            </a:extLst>
          </p:cNvPr>
          <p:cNvSpPr/>
          <p:nvPr/>
        </p:nvSpPr>
        <p:spPr>
          <a:xfrm flipV="1">
            <a:off x="-4551" y="-3005"/>
            <a:ext cx="2520280" cy="839716"/>
          </a:xfrm>
          <a:prstGeom prst="round1Rect">
            <a:avLst>
              <a:gd name="adj" fmla="val 49736"/>
            </a:avLst>
          </a:prstGeom>
          <a:solidFill>
            <a:srgbClr val="00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7245" y="126157"/>
            <a:ext cx="1876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kern="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개요</a:t>
            </a:r>
            <a:endParaRPr lang="ko-KR" altLang="en-US" sz="32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42F99E-D6B6-42F2-BC18-1436A534C1AC}"/>
              </a:ext>
            </a:extLst>
          </p:cNvPr>
          <p:cNvSpPr/>
          <p:nvPr/>
        </p:nvSpPr>
        <p:spPr>
          <a:xfrm>
            <a:off x="2449860" y="362372"/>
            <a:ext cx="114300" cy="114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936E8-D34A-401B-B626-4A68D49E3350}"/>
              </a:ext>
            </a:extLst>
          </p:cNvPr>
          <p:cNvSpPr txBox="1"/>
          <p:nvPr/>
        </p:nvSpPr>
        <p:spPr>
          <a:xfrm>
            <a:off x="2771800" y="181203"/>
            <a:ext cx="15037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kern="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연구 배경</a:t>
            </a:r>
            <a:endParaRPr lang="ko-KR" altLang="en-US" sz="2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6AEA7B-658E-4ECA-8930-ADB504872E3D}"/>
              </a:ext>
            </a:extLst>
          </p:cNvPr>
          <p:cNvSpPr txBox="1"/>
          <p:nvPr/>
        </p:nvSpPr>
        <p:spPr>
          <a:xfrm>
            <a:off x="501272" y="1340768"/>
            <a:ext cx="1766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1)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분야 소개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4A7367-85DA-4D8E-BE99-DBBF4DA42642}"/>
              </a:ext>
            </a:extLst>
          </p:cNvPr>
          <p:cNvSpPr/>
          <p:nvPr/>
        </p:nvSpPr>
        <p:spPr>
          <a:xfrm>
            <a:off x="8561015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1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640AA-9DFC-445A-9E27-F6BA876A5971}"/>
              </a:ext>
            </a:extLst>
          </p:cNvPr>
          <p:cNvSpPr txBox="1"/>
          <p:nvPr/>
        </p:nvSpPr>
        <p:spPr>
          <a:xfrm>
            <a:off x="899592" y="1909215"/>
            <a:ext cx="5184576" cy="1282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축산악취</a:t>
            </a:r>
            <a:r>
              <a:rPr lang="ko-KR" altLang="en-US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인한 민원발생 증가</a:t>
            </a:r>
            <a: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양돈</a:t>
            </a:r>
            <a: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>
              <a:lnSpc>
                <a:spcPts val="3200"/>
              </a:lnSpc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탄소중립 선언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농축수산분야 탄소배출 검증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3200"/>
              </a:lnSpc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(CO2,CH4)</a:t>
            </a:r>
            <a:endParaRPr lang="ko-KR" altLang="en-US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A246B-609F-450B-ACE6-766ECCC2C6AE}"/>
              </a:ext>
            </a:extLst>
          </p:cNvPr>
          <p:cNvSpPr txBox="1"/>
          <p:nvPr/>
        </p:nvSpPr>
        <p:spPr>
          <a:xfrm>
            <a:off x="509309" y="3543399"/>
            <a:ext cx="1766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2) </a:t>
            </a:r>
            <a:r>
              <a:rPr lang="ko-KR" altLang="en-US" sz="24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배경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0FE53-3B41-410B-BAA6-575B8517F9D4}"/>
              </a:ext>
            </a:extLst>
          </p:cNvPr>
          <p:cNvSpPr txBox="1"/>
          <p:nvPr/>
        </p:nvSpPr>
        <p:spPr>
          <a:xfrm>
            <a:off x="899592" y="4069455"/>
            <a:ext cx="7519204" cy="1282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축산환경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악취가스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측정 후 모니터링 장비 부재</a:t>
            </a:r>
            <a:endParaRPr lang="en-US" altLang="ko-KR" sz="200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3200"/>
              </a:lnSpc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 축산분야 악취저감사업의 검증 미비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3200"/>
              </a:lnSpc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유효데이터의 수집 및 분석 필요</a:t>
            </a:r>
          </a:p>
        </p:txBody>
      </p:sp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-4551" y="16049"/>
            <a:ext cx="9144000" cy="0"/>
          </a:xfrm>
          <a:prstGeom prst="line">
            <a:avLst/>
          </a:prstGeom>
          <a:ln w="50800">
            <a:solidFill>
              <a:srgbClr val="005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41B3CD-3979-46DD-9C1F-CAD76319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5ED06CE4-A973-45BE-A5EA-A81FE30A6065}"/>
              </a:ext>
            </a:extLst>
          </p:cNvPr>
          <p:cNvSpPr/>
          <p:nvPr/>
        </p:nvSpPr>
        <p:spPr>
          <a:xfrm flipV="1">
            <a:off x="-4551" y="-3005"/>
            <a:ext cx="2520280" cy="839716"/>
          </a:xfrm>
          <a:prstGeom prst="round1Rect">
            <a:avLst>
              <a:gd name="adj" fmla="val 49736"/>
            </a:avLst>
          </a:prstGeom>
          <a:solidFill>
            <a:srgbClr val="00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7245" y="126157"/>
            <a:ext cx="1876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kern="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기존 연구 </a:t>
            </a:r>
            <a:endParaRPr lang="ko-KR" altLang="en-US" sz="32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6AEA7B-658E-4ECA-8930-ADB504872E3D}"/>
              </a:ext>
            </a:extLst>
          </p:cNvPr>
          <p:cNvSpPr txBox="1"/>
          <p:nvPr/>
        </p:nvSpPr>
        <p:spPr>
          <a:xfrm>
            <a:off x="501272" y="1340768"/>
            <a:ext cx="3134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1) </a:t>
            </a:r>
            <a:r>
              <a:rPr lang="ko-KR" altLang="en-US" sz="24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축산악취 측정방법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4A7367-85DA-4D8E-BE99-DBBF4DA42642}"/>
              </a:ext>
            </a:extLst>
          </p:cNvPr>
          <p:cNvSpPr/>
          <p:nvPr/>
        </p:nvSpPr>
        <p:spPr>
          <a:xfrm>
            <a:off x="8561015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2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640AA-9DFC-445A-9E27-F6BA876A5971}"/>
              </a:ext>
            </a:extLst>
          </p:cNvPr>
          <p:cNvSpPr txBox="1"/>
          <p:nvPr/>
        </p:nvSpPr>
        <p:spPr>
          <a:xfrm>
            <a:off x="899591" y="1909215"/>
            <a:ext cx="4536505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공기희석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관능법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사람의 후각에 의존</a:t>
            </a:r>
            <a:endParaRPr lang="en-US" altLang="ko-KR" sz="200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3200"/>
              </a:lnSpc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이동형 </a:t>
            </a:r>
            <a:r>
              <a:rPr lang="ko-KR" altLang="en-US" sz="2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악취포집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차량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A246B-609F-450B-ACE6-766ECCC2C6AE}"/>
              </a:ext>
            </a:extLst>
          </p:cNvPr>
          <p:cNvSpPr txBox="1"/>
          <p:nvPr/>
        </p:nvSpPr>
        <p:spPr>
          <a:xfrm>
            <a:off x="509309" y="3543399"/>
            <a:ext cx="1766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2) </a:t>
            </a:r>
            <a:r>
              <a:rPr lang="ko-KR" altLang="en-US" sz="24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특허 기술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0FE53-3B41-410B-BAA6-575B8517F9D4}"/>
              </a:ext>
            </a:extLst>
          </p:cNvPr>
          <p:cNvSpPr txBox="1"/>
          <p:nvPr/>
        </p:nvSpPr>
        <p:spPr>
          <a:xfrm>
            <a:off x="899592" y="4069455"/>
            <a:ext cx="7519204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축산 시스템 및 그 모니터링 방법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출원번호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10-2012-0061392)</a:t>
            </a:r>
          </a:p>
          <a:p>
            <a:pPr>
              <a:lnSpc>
                <a:spcPts val="3200"/>
              </a:lnSpc>
            </a:pP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ICT 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융복합 축산환경 관제시스템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출원번호 </a:t>
            </a:r>
            <a:r>
              <a:rPr lang="en-US" altLang="ko-KR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10-2020-0160404)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DFD198-FE68-45AF-81E8-51E29AE772D5}"/>
              </a:ext>
            </a:extLst>
          </p:cNvPr>
          <p:cNvSpPr txBox="1"/>
          <p:nvPr/>
        </p:nvSpPr>
        <p:spPr>
          <a:xfrm>
            <a:off x="1062656" y="5013176"/>
            <a:ext cx="444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기존 기술 </a:t>
            </a:r>
            <a:r>
              <a:rPr lang="en-US" altLang="ko-KR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축산 방역 및 가축 사양관리에 집중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895BE-54BF-4BA1-B8D4-105DD9739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484784"/>
            <a:ext cx="2905125" cy="1695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5290B-6D71-49CE-B610-B30158D232D4}"/>
              </a:ext>
            </a:extLst>
          </p:cNvPr>
          <p:cNvSpPr txBox="1"/>
          <p:nvPr/>
        </p:nvSpPr>
        <p:spPr>
          <a:xfrm>
            <a:off x="6190135" y="3286145"/>
            <a:ext cx="1685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Dynamic olfactometry</a:t>
            </a:r>
          </a:p>
          <a:p>
            <a:pPr algn="ctr"/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미국의 악취측정방법</a:t>
            </a:r>
          </a:p>
        </p:txBody>
      </p:sp>
    </p:spTree>
    <p:extLst>
      <p:ext uri="{BB962C8B-B14F-4D97-AF65-F5344CB8AC3E}">
        <p14:creationId xmlns:p14="http://schemas.microsoft.com/office/powerpoint/2010/main" val="210751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119482D-0A56-4FFE-9630-A4C43FA56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18"/>
          <a:stretch/>
        </p:blipFill>
        <p:spPr>
          <a:xfrm>
            <a:off x="179512" y="1693350"/>
            <a:ext cx="8737164" cy="5048018"/>
          </a:xfrm>
          <a:prstGeom prst="rect">
            <a:avLst/>
          </a:prstGeom>
        </p:spPr>
      </p:pic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6E0738BA-A2F1-4733-9295-4F6AF8400B01}"/>
              </a:ext>
            </a:extLst>
          </p:cNvPr>
          <p:cNvSpPr/>
          <p:nvPr/>
        </p:nvSpPr>
        <p:spPr>
          <a:xfrm flipV="1">
            <a:off x="1691679" y="-3439"/>
            <a:ext cx="4936593" cy="839716"/>
          </a:xfrm>
          <a:prstGeom prst="round1Rect">
            <a:avLst>
              <a:gd name="adj" fmla="val 49736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-4551" y="16049"/>
            <a:ext cx="9144000" cy="0"/>
          </a:xfrm>
          <a:prstGeom prst="line">
            <a:avLst/>
          </a:prstGeom>
          <a:ln w="50800">
            <a:solidFill>
              <a:srgbClr val="005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41B3CD-3979-46DD-9C1F-CAD763190F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5ED06CE4-A973-45BE-A5EA-A81FE30A6065}"/>
              </a:ext>
            </a:extLst>
          </p:cNvPr>
          <p:cNvSpPr/>
          <p:nvPr/>
        </p:nvSpPr>
        <p:spPr>
          <a:xfrm flipV="1">
            <a:off x="-4551" y="-3005"/>
            <a:ext cx="2520280" cy="839716"/>
          </a:xfrm>
          <a:prstGeom prst="round1Rect">
            <a:avLst>
              <a:gd name="adj" fmla="val 49736"/>
            </a:avLst>
          </a:prstGeom>
          <a:solidFill>
            <a:srgbClr val="00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7245" y="126157"/>
            <a:ext cx="1876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kern="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과정</a:t>
            </a:r>
            <a:endParaRPr lang="ko-KR" altLang="en-US" sz="32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42F99E-D6B6-42F2-BC18-1436A534C1AC}"/>
              </a:ext>
            </a:extLst>
          </p:cNvPr>
          <p:cNvSpPr/>
          <p:nvPr/>
        </p:nvSpPr>
        <p:spPr>
          <a:xfrm>
            <a:off x="2449860" y="362372"/>
            <a:ext cx="114300" cy="114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936E8-D34A-401B-B626-4A68D49E3350}"/>
              </a:ext>
            </a:extLst>
          </p:cNvPr>
          <p:cNvSpPr txBox="1"/>
          <p:nvPr/>
        </p:nvSpPr>
        <p:spPr>
          <a:xfrm>
            <a:off x="2771800" y="181203"/>
            <a:ext cx="3528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kern="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유선 및 장거리 무선통신</a:t>
            </a:r>
            <a:endParaRPr lang="ko-KR" altLang="en-US" sz="2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4A7367-85DA-4D8E-BE99-DBBF4DA42642}"/>
              </a:ext>
            </a:extLst>
          </p:cNvPr>
          <p:cNvSpPr/>
          <p:nvPr/>
        </p:nvSpPr>
        <p:spPr>
          <a:xfrm>
            <a:off x="8561015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3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0B382F1-69F1-49D1-8637-51B672D5E2C0}"/>
              </a:ext>
            </a:extLst>
          </p:cNvPr>
          <p:cNvSpPr/>
          <p:nvPr/>
        </p:nvSpPr>
        <p:spPr>
          <a:xfrm>
            <a:off x="2586402" y="5242493"/>
            <a:ext cx="302812" cy="288032"/>
          </a:xfrm>
          <a:prstGeom prst="ellipse">
            <a:avLst/>
          </a:prstGeom>
          <a:solidFill>
            <a:srgbClr val="F98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1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D385774-5B80-4454-BA05-DD72C1464EB4}"/>
              </a:ext>
            </a:extLst>
          </p:cNvPr>
          <p:cNvSpPr/>
          <p:nvPr/>
        </p:nvSpPr>
        <p:spPr>
          <a:xfrm>
            <a:off x="4602626" y="2794221"/>
            <a:ext cx="302812" cy="288032"/>
          </a:xfrm>
          <a:prstGeom prst="ellipse">
            <a:avLst/>
          </a:prstGeom>
          <a:solidFill>
            <a:srgbClr val="F98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2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C32EC-7F0F-4C48-81D6-D2A8BE96E0C3}"/>
              </a:ext>
            </a:extLst>
          </p:cNvPr>
          <p:cNvSpPr/>
          <p:nvPr/>
        </p:nvSpPr>
        <p:spPr>
          <a:xfrm>
            <a:off x="6609285" y="1628800"/>
            <a:ext cx="302812" cy="288032"/>
          </a:xfrm>
          <a:prstGeom prst="ellipse">
            <a:avLst/>
          </a:prstGeom>
          <a:solidFill>
            <a:srgbClr val="F98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3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877E267-E458-409A-AA2B-7E23FD984922}"/>
              </a:ext>
            </a:extLst>
          </p:cNvPr>
          <p:cNvSpPr/>
          <p:nvPr/>
        </p:nvSpPr>
        <p:spPr>
          <a:xfrm>
            <a:off x="8010823" y="2794221"/>
            <a:ext cx="302812" cy="288032"/>
          </a:xfrm>
          <a:prstGeom prst="ellipse">
            <a:avLst/>
          </a:prstGeom>
          <a:solidFill>
            <a:srgbClr val="F98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4</a:t>
            </a:r>
            <a:endParaRPr lang="ko-KR" altLang="en-US" sz="1400" b="1" dirty="0"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A9D5A7-F4E5-4C38-9D74-E247681AC6C1}"/>
              </a:ext>
            </a:extLst>
          </p:cNvPr>
          <p:cNvGrpSpPr/>
          <p:nvPr/>
        </p:nvGrpSpPr>
        <p:grpSpPr>
          <a:xfrm>
            <a:off x="1043608" y="1628800"/>
            <a:ext cx="3528392" cy="294679"/>
            <a:chOff x="755576" y="1340768"/>
            <a:chExt cx="3528392" cy="29467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7F1251-1AB3-48EA-8371-580109B7FE71}"/>
                </a:ext>
              </a:extLst>
            </p:cNvPr>
            <p:cNvSpPr/>
            <p:nvPr/>
          </p:nvSpPr>
          <p:spPr>
            <a:xfrm>
              <a:off x="755576" y="1340768"/>
              <a:ext cx="302812" cy="288032"/>
            </a:xfrm>
            <a:prstGeom prst="ellipse">
              <a:avLst/>
            </a:prstGeom>
            <a:solidFill>
              <a:srgbClr val="F98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j-lt"/>
                </a:rPr>
                <a:t>1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EB5927C-514D-44D8-93ED-CDC729DCF2AD}"/>
                </a:ext>
              </a:extLst>
            </p:cNvPr>
            <p:cNvSpPr/>
            <p:nvPr/>
          </p:nvSpPr>
          <p:spPr>
            <a:xfrm>
              <a:off x="1820916" y="1347415"/>
              <a:ext cx="302812" cy="288032"/>
            </a:xfrm>
            <a:prstGeom prst="ellipse">
              <a:avLst/>
            </a:prstGeom>
            <a:solidFill>
              <a:srgbClr val="F98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j-lt"/>
                </a:rPr>
                <a:t>2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0E82E68-EDEA-4B3F-9F92-5CD73436ADB1}"/>
                </a:ext>
              </a:extLst>
            </p:cNvPr>
            <p:cNvSpPr/>
            <p:nvPr/>
          </p:nvSpPr>
          <p:spPr>
            <a:xfrm>
              <a:off x="3621116" y="1340768"/>
              <a:ext cx="302812" cy="288032"/>
            </a:xfrm>
            <a:prstGeom prst="ellipse">
              <a:avLst/>
            </a:prstGeom>
            <a:solidFill>
              <a:srgbClr val="F98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j-lt"/>
                </a:rPr>
                <a:t>3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A9A0220-4435-4C90-9362-78FB5229654B}"/>
                </a:ext>
              </a:extLst>
            </p:cNvPr>
            <p:cNvSpPr/>
            <p:nvPr/>
          </p:nvSpPr>
          <p:spPr>
            <a:xfrm>
              <a:off x="3981156" y="1347415"/>
              <a:ext cx="302812" cy="288032"/>
            </a:xfrm>
            <a:prstGeom prst="ellipse">
              <a:avLst/>
            </a:prstGeom>
            <a:solidFill>
              <a:srgbClr val="F98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j-lt"/>
                </a:rPr>
                <a:t>4</a:t>
              </a:r>
              <a:endParaRPr lang="ko-KR" altLang="en-US" sz="1400" b="1" dirty="0">
                <a:latin typeface="+mj-lt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649C3E79-1A5E-4BD5-A8B2-AADB97DCF42F}"/>
                </a:ext>
              </a:extLst>
            </p:cNvPr>
            <p:cNvCxnSpPr>
              <a:cxnSpLocks/>
            </p:cNvCxnSpPr>
            <p:nvPr/>
          </p:nvCxnSpPr>
          <p:spPr>
            <a:xfrm>
              <a:off x="1130397" y="1484784"/>
              <a:ext cx="633291" cy="6647"/>
            </a:xfrm>
            <a:prstGeom prst="straightConnector1">
              <a:avLst/>
            </a:prstGeom>
            <a:ln w="3492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3B1FC8C4-0381-4D51-959C-7400491FF7AA}"/>
                </a:ext>
              </a:extLst>
            </p:cNvPr>
            <p:cNvCxnSpPr>
              <a:cxnSpLocks/>
            </p:cNvCxnSpPr>
            <p:nvPr/>
          </p:nvCxnSpPr>
          <p:spPr>
            <a:xfrm>
              <a:off x="2210517" y="1484784"/>
              <a:ext cx="1281363" cy="6647"/>
            </a:xfrm>
            <a:prstGeom prst="straightConnector1">
              <a:avLst/>
            </a:prstGeom>
            <a:ln w="3492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B0EE4A5-F331-443C-9F01-AEC34FDB0CF2}"/>
              </a:ext>
            </a:extLst>
          </p:cNvPr>
          <p:cNvSpPr txBox="1"/>
          <p:nvPr/>
        </p:nvSpPr>
        <p:spPr>
          <a:xfrm>
            <a:off x="556416" y="1115066"/>
            <a:ext cx="3134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1) </a:t>
            </a:r>
            <a:r>
              <a:rPr lang="ko-KR" altLang="en-US" sz="24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흐름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FB53AD-1B8B-4310-A0AD-FCA0615C112B}"/>
              </a:ext>
            </a:extLst>
          </p:cNvPr>
          <p:cNvSpPr txBox="1"/>
          <p:nvPr/>
        </p:nvSpPr>
        <p:spPr>
          <a:xfrm>
            <a:off x="966344" y="1988840"/>
            <a:ext cx="4231992" cy="58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* Sensor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to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PCB(Modem) : 4~20mA/RS485</a:t>
            </a: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* PCB(Modem) to </a:t>
            </a:r>
            <a:r>
              <a:rPr lang="en-US" altLang="ko-KR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Server,KIOSK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 HTTP Protocol 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23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E2368779-8A0C-4896-9751-AB66E3E4A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02" y="1687288"/>
            <a:ext cx="2903904" cy="4572570"/>
          </a:xfrm>
          <a:prstGeom prst="rect">
            <a:avLst/>
          </a:prstGeom>
        </p:spPr>
      </p:pic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6E0738BA-A2F1-4733-9295-4F6AF8400B01}"/>
              </a:ext>
            </a:extLst>
          </p:cNvPr>
          <p:cNvSpPr/>
          <p:nvPr/>
        </p:nvSpPr>
        <p:spPr>
          <a:xfrm flipV="1">
            <a:off x="1691679" y="-3439"/>
            <a:ext cx="2880321" cy="839716"/>
          </a:xfrm>
          <a:prstGeom prst="round1Rect">
            <a:avLst>
              <a:gd name="adj" fmla="val 49736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-4551" y="16049"/>
            <a:ext cx="9144000" cy="0"/>
          </a:xfrm>
          <a:prstGeom prst="line">
            <a:avLst/>
          </a:prstGeom>
          <a:ln w="50800">
            <a:solidFill>
              <a:srgbClr val="005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41B3CD-3979-46DD-9C1F-CAD763190F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5ED06CE4-A973-45BE-A5EA-A81FE30A6065}"/>
              </a:ext>
            </a:extLst>
          </p:cNvPr>
          <p:cNvSpPr/>
          <p:nvPr/>
        </p:nvSpPr>
        <p:spPr>
          <a:xfrm flipV="1">
            <a:off x="-4551" y="-3005"/>
            <a:ext cx="2520280" cy="839716"/>
          </a:xfrm>
          <a:prstGeom prst="round1Rect">
            <a:avLst>
              <a:gd name="adj" fmla="val 49736"/>
            </a:avLst>
          </a:prstGeom>
          <a:solidFill>
            <a:srgbClr val="00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7245" y="126157"/>
            <a:ext cx="1876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kern="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과정</a:t>
            </a:r>
            <a:endParaRPr lang="ko-KR" altLang="en-US" sz="32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42F99E-D6B6-42F2-BC18-1436A534C1AC}"/>
              </a:ext>
            </a:extLst>
          </p:cNvPr>
          <p:cNvSpPr/>
          <p:nvPr/>
        </p:nvSpPr>
        <p:spPr>
          <a:xfrm>
            <a:off x="2449860" y="362372"/>
            <a:ext cx="114300" cy="114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936E8-D34A-401B-B626-4A68D49E3350}"/>
              </a:ext>
            </a:extLst>
          </p:cNvPr>
          <p:cNvSpPr txBox="1"/>
          <p:nvPr/>
        </p:nvSpPr>
        <p:spPr>
          <a:xfrm>
            <a:off x="2771800" y="181203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kern="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측정장비</a:t>
            </a:r>
            <a:endParaRPr lang="ko-KR" altLang="en-US" sz="2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4A7367-85DA-4D8E-BE99-DBBF4DA42642}"/>
              </a:ext>
            </a:extLst>
          </p:cNvPr>
          <p:cNvSpPr/>
          <p:nvPr/>
        </p:nvSpPr>
        <p:spPr>
          <a:xfrm>
            <a:off x="8561015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4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0B382F1-69F1-49D1-8637-51B672D5E2C0}"/>
              </a:ext>
            </a:extLst>
          </p:cNvPr>
          <p:cNvSpPr/>
          <p:nvPr/>
        </p:nvSpPr>
        <p:spPr>
          <a:xfrm>
            <a:off x="2261348" y="3590986"/>
            <a:ext cx="302812" cy="288032"/>
          </a:xfrm>
          <a:prstGeom prst="ellipse">
            <a:avLst/>
          </a:prstGeom>
          <a:solidFill>
            <a:srgbClr val="F98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1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D385774-5B80-4454-BA05-DD72C1464EB4}"/>
              </a:ext>
            </a:extLst>
          </p:cNvPr>
          <p:cNvSpPr/>
          <p:nvPr/>
        </p:nvSpPr>
        <p:spPr>
          <a:xfrm>
            <a:off x="3131840" y="4806474"/>
            <a:ext cx="302812" cy="288032"/>
          </a:xfrm>
          <a:prstGeom prst="ellipse">
            <a:avLst/>
          </a:prstGeom>
          <a:solidFill>
            <a:srgbClr val="F98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2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4BC32EC-7F0F-4C48-81D6-D2A8BE96E0C3}"/>
              </a:ext>
            </a:extLst>
          </p:cNvPr>
          <p:cNvSpPr/>
          <p:nvPr/>
        </p:nvSpPr>
        <p:spPr>
          <a:xfrm>
            <a:off x="2980434" y="2564904"/>
            <a:ext cx="302812" cy="288032"/>
          </a:xfrm>
          <a:prstGeom prst="ellipse">
            <a:avLst/>
          </a:prstGeom>
          <a:solidFill>
            <a:srgbClr val="F98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3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877E267-E458-409A-AA2B-7E23FD984922}"/>
              </a:ext>
            </a:extLst>
          </p:cNvPr>
          <p:cNvSpPr/>
          <p:nvPr/>
        </p:nvSpPr>
        <p:spPr>
          <a:xfrm>
            <a:off x="1574828" y="2315334"/>
            <a:ext cx="302812" cy="288032"/>
          </a:xfrm>
          <a:prstGeom prst="ellipse">
            <a:avLst/>
          </a:prstGeom>
          <a:solidFill>
            <a:srgbClr val="F98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4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0EE4A5-F331-443C-9F01-AEC34FDB0CF2}"/>
              </a:ext>
            </a:extLst>
          </p:cNvPr>
          <p:cNvSpPr txBox="1"/>
          <p:nvPr/>
        </p:nvSpPr>
        <p:spPr>
          <a:xfrm>
            <a:off x="556416" y="1115066"/>
            <a:ext cx="3134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1) </a:t>
            </a:r>
            <a:r>
              <a:rPr lang="ko-KR" altLang="en-US" sz="2400" dirty="0">
                <a:solidFill>
                  <a:srgbClr val="0000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측정장비</a:t>
            </a:r>
            <a:endParaRPr lang="ko-KR" altLang="en-US" sz="2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85A779-DB16-4289-870A-2725EA0345C1}"/>
              </a:ext>
            </a:extLst>
          </p:cNvPr>
          <p:cNvGrpSpPr/>
          <p:nvPr/>
        </p:nvGrpSpPr>
        <p:grpSpPr>
          <a:xfrm>
            <a:off x="4371485" y="4381050"/>
            <a:ext cx="2288747" cy="1568230"/>
            <a:chOff x="4155461" y="4381050"/>
            <a:chExt cx="2288747" cy="156823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FB53AD-1B8B-4310-A0AD-FCA0615C112B}"/>
                </a:ext>
              </a:extLst>
            </p:cNvPr>
            <p:cNvSpPr txBox="1"/>
            <p:nvPr/>
          </p:nvSpPr>
          <p:spPr>
            <a:xfrm>
              <a:off x="4464179" y="4381050"/>
              <a:ext cx="1980029" cy="333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가스센서 및 통신장비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6096558-3642-4068-B290-286A0BB0E2E3}"/>
                </a:ext>
              </a:extLst>
            </p:cNvPr>
            <p:cNvSpPr/>
            <p:nvPr/>
          </p:nvSpPr>
          <p:spPr>
            <a:xfrm>
              <a:off x="4159975" y="4403346"/>
              <a:ext cx="302812" cy="288032"/>
            </a:xfrm>
            <a:prstGeom prst="ellipse">
              <a:avLst/>
            </a:prstGeom>
            <a:solidFill>
              <a:srgbClr val="F98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j-lt"/>
                </a:rPr>
                <a:t>1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72C1502-4E33-4238-A33E-D62965F2030D}"/>
                </a:ext>
              </a:extLst>
            </p:cNvPr>
            <p:cNvSpPr/>
            <p:nvPr/>
          </p:nvSpPr>
          <p:spPr>
            <a:xfrm>
              <a:off x="4159975" y="4813460"/>
              <a:ext cx="302812" cy="288032"/>
            </a:xfrm>
            <a:prstGeom prst="ellipse">
              <a:avLst/>
            </a:prstGeom>
            <a:solidFill>
              <a:srgbClr val="F98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j-lt"/>
                </a:rPr>
                <a:t>2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12EEFA-7811-4B6C-8771-BDE282BB4831}"/>
                </a:ext>
              </a:extLst>
            </p:cNvPr>
            <p:cNvSpPr txBox="1"/>
            <p:nvPr/>
          </p:nvSpPr>
          <p:spPr>
            <a:xfrm>
              <a:off x="4468724" y="4790635"/>
              <a:ext cx="1130438" cy="333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설치지지대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177EBAA-BF21-49DF-884A-D3D4B61E7C59}"/>
                </a:ext>
              </a:extLst>
            </p:cNvPr>
            <p:cNvSpPr/>
            <p:nvPr/>
          </p:nvSpPr>
          <p:spPr>
            <a:xfrm>
              <a:off x="4159975" y="5224343"/>
              <a:ext cx="302812" cy="288032"/>
            </a:xfrm>
            <a:prstGeom prst="ellipse">
              <a:avLst/>
            </a:prstGeom>
            <a:solidFill>
              <a:srgbClr val="F98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j-lt"/>
                </a:rPr>
                <a:t>3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5AFFA4-E1B7-4516-9823-25C6C82C5E56}"/>
                </a:ext>
              </a:extLst>
            </p:cNvPr>
            <p:cNvSpPr txBox="1"/>
            <p:nvPr/>
          </p:nvSpPr>
          <p:spPr>
            <a:xfrm>
              <a:off x="4458273" y="5205293"/>
              <a:ext cx="1257075" cy="333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온</a:t>
              </a:r>
              <a:r>
                <a:rPr lang="en-US" altLang="ko-KR" sz="1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/</a:t>
              </a:r>
              <a:r>
                <a:rPr lang="ko-KR" altLang="en-US" sz="1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습도 센서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472AC3B-9ABD-4E95-AC72-EBB68EA7C752}"/>
                </a:ext>
              </a:extLst>
            </p:cNvPr>
            <p:cNvSpPr/>
            <p:nvPr/>
          </p:nvSpPr>
          <p:spPr>
            <a:xfrm>
              <a:off x="4155461" y="5635226"/>
              <a:ext cx="302812" cy="288032"/>
            </a:xfrm>
            <a:prstGeom prst="ellipse">
              <a:avLst/>
            </a:prstGeom>
            <a:solidFill>
              <a:srgbClr val="F98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atin typeface="+mj-lt"/>
                </a:rPr>
                <a:t>4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70A963-DADA-4FEE-80CD-3FEF3782CECC}"/>
                </a:ext>
              </a:extLst>
            </p:cNvPr>
            <p:cNvSpPr txBox="1"/>
            <p:nvPr/>
          </p:nvSpPr>
          <p:spPr>
            <a:xfrm>
              <a:off x="4468724" y="5615599"/>
              <a:ext cx="1555234" cy="333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ko-KR" altLang="en-US" sz="1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유해가스 </a:t>
              </a:r>
              <a:r>
                <a:rPr lang="ko-KR" altLang="en-US" sz="16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흡입구</a:t>
              </a:r>
              <a:endPara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DC450C-1039-48DB-8A55-8715B6C82BE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0" b="21313"/>
          <a:stretch/>
        </p:blipFill>
        <p:spPr>
          <a:xfrm>
            <a:off x="4348591" y="1754006"/>
            <a:ext cx="1521940" cy="20566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9252A1-14F9-4796-AC89-29F9156206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 r="5939" b="24486"/>
          <a:stretch/>
        </p:blipFill>
        <p:spPr>
          <a:xfrm>
            <a:off x="6091453" y="1754006"/>
            <a:ext cx="1432875" cy="205931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4303545-CB19-4658-8406-1DCBBA24AFEC}"/>
              </a:ext>
            </a:extLst>
          </p:cNvPr>
          <p:cNvSpPr txBox="1"/>
          <p:nvPr/>
        </p:nvSpPr>
        <p:spPr>
          <a:xfrm>
            <a:off x="4501810" y="3821554"/>
            <a:ext cx="1233030" cy="327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PCB,Modem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79F231-CE1B-4EB2-B0FA-034FDABAC767}"/>
              </a:ext>
            </a:extLst>
          </p:cNvPr>
          <p:cNvSpPr txBox="1"/>
          <p:nvPr/>
        </p:nvSpPr>
        <p:spPr>
          <a:xfrm>
            <a:off x="6207466" y="3810645"/>
            <a:ext cx="1133644" cy="327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Gas Sensor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150A85-001F-46DD-9195-73353FD717A9}"/>
              </a:ext>
            </a:extLst>
          </p:cNvPr>
          <p:cNvSpPr txBox="1"/>
          <p:nvPr/>
        </p:nvSpPr>
        <p:spPr>
          <a:xfrm>
            <a:off x="4348591" y="5972328"/>
            <a:ext cx="3631750" cy="336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* 2021</a:t>
            </a:r>
            <a:r>
              <a:rPr lang="ko-KR" altLang="en-US" sz="12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년도 기준 전국 </a:t>
            </a:r>
            <a:r>
              <a:rPr lang="en-US" altLang="ko-KR" sz="12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140</a:t>
            </a:r>
            <a:r>
              <a:rPr lang="ko-KR" altLang="en-US" sz="12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여개 포인트 </a:t>
            </a:r>
            <a:r>
              <a:rPr lang="ko-KR" altLang="en-US" sz="1200" b="0" i="0" dirty="0" err="1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운영중</a:t>
            </a:r>
            <a:endParaRPr lang="en-US" altLang="ko-KR" sz="1200" b="0" i="0" dirty="0">
              <a:solidFill>
                <a:srgbClr val="005094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60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6E0738BA-A2F1-4733-9295-4F6AF8400B01}"/>
              </a:ext>
            </a:extLst>
          </p:cNvPr>
          <p:cNvSpPr/>
          <p:nvPr/>
        </p:nvSpPr>
        <p:spPr>
          <a:xfrm flipV="1">
            <a:off x="1691680" y="-3439"/>
            <a:ext cx="3024336" cy="839716"/>
          </a:xfrm>
          <a:prstGeom prst="round1Rect">
            <a:avLst>
              <a:gd name="adj" fmla="val 49736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-4551" y="16049"/>
            <a:ext cx="9144000" cy="0"/>
          </a:xfrm>
          <a:prstGeom prst="line">
            <a:avLst/>
          </a:prstGeom>
          <a:ln w="50800">
            <a:solidFill>
              <a:srgbClr val="005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41B3CD-3979-46DD-9C1F-CAD76319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5ED06CE4-A973-45BE-A5EA-A81FE30A6065}"/>
              </a:ext>
            </a:extLst>
          </p:cNvPr>
          <p:cNvSpPr/>
          <p:nvPr/>
        </p:nvSpPr>
        <p:spPr>
          <a:xfrm flipV="1">
            <a:off x="-4551" y="-3005"/>
            <a:ext cx="2520280" cy="839716"/>
          </a:xfrm>
          <a:prstGeom prst="round1Rect">
            <a:avLst>
              <a:gd name="adj" fmla="val 49736"/>
            </a:avLst>
          </a:prstGeom>
          <a:solidFill>
            <a:srgbClr val="00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7245" y="126157"/>
            <a:ext cx="1876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kern="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과정</a:t>
            </a:r>
            <a:endParaRPr lang="ko-KR" altLang="en-US" sz="32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42F99E-D6B6-42F2-BC18-1436A534C1AC}"/>
              </a:ext>
            </a:extLst>
          </p:cNvPr>
          <p:cNvSpPr/>
          <p:nvPr/>
        </p:nvSpPr>
        <p:spPr>
          <a:xfrm>
            <a:off x="2449860" y="362372"/>
            <a:ext cx="114300" cy="114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936E8-D34A-401B-B626-4A68D49E3350}"/>
              </a:ext>
            </a:extLst>
          </p:cNvPr>
          <p:cNvSpPr txBox="1"/>
          <p:nvPr/>
        </p:nvSpPr>
        <p:spPr>
          <a:xfrm>
            <a:off x="2771800" y="181203"/>
            <a:ext cx="1685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kern="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센서 검증</a:t>
            </a:r>
            <a:endParaRPr lang="ko-KR" altLang="en-US" sz="2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4A7367-85DA-4D8E-BE99-DBBF4DA42642}"/>
              </a:ext>
            </a:extLst>
          </p:cNvPr>
          <p:cNvSpPr/>
          <p:nvPr/>
        </p:nvSpPr>
        <p:spPr>
          <a:xfrm>
            <a:off x="8561015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5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6CE357-1056-4CF5-BE1B-BE6C82D6FE01}"/>
              </a:ext>
            </a:extLst>
          </p:cNvPr>
          <p:cNvSpPr txBox="1"/>
          <p:nvPr/>
        </p:nvSpPr>
        <p:spPr>
          <a:xfrm>
            <a:off x="611560" y="2352096"/>
            <a:ext cx="4896544" cy="2102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ICT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측정장비 성능 의뢰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의뢰일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2021.4.18)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유효한 데이터 수집을 위한 가스센서 검증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endParaRPr lang="en-US" altLang="ko-KR" sz="2000" b="0" i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32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측정 정확도 </a:t>
            </a:r>
            <a:r>
              <a:rPr lang="en-US" altLang="ko-KR" sz="20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± 0.8ppm</a:t>
            </a:r>
            <a:b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기관 오차 기준 </a:t>
            </a:r>
            <a: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± 3ppm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88CBEC-C2EB-44EB-B209-3F6871288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484784"/>
            <a:ext cx="3024336" cy="4522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B98E2A-9121-4657-90DE-875E0F15E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42" y="1556792"/>
            <a:ext cx="3024336" cy="6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1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6E0738BA-A2F1-4733-9295-4F6AF8400B01}"/>
              </a:ext>
            </a:extLst>
          </p:cNvPr>
          <p:cNvSpPr/>
          <p:nvPr/>
        </p:nvSpPr>
        <p:spPr>
          <a:xfrm flipV="1">
            <a:off x="1691680" y="-3439"/>
            <a:ext cx="3600400" cy="839716"/>
          </a:xfrm>
          <a:prstGeom prst="round1Rect">
            <a:avLst>
              <a:gd name="adj" fmla="val 49736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-4551" y="16049"/>
            <a:ext cx="9144000" cy="0"/>
          </a:xfrm>
          <a:prstGeom prst="line">
            <a:avLst/>
          </a:prstGeom>
          <a:ln w="50800">
            <a:solidFill>
              <a:srgbClr val="005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41B3CD-3979-46DD-9C1F-CAD76319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5ED06CE4-A973-45BE-A5EA-A81FE30A6065}"/>
              </a:ext>
            </a:extLst>
          </p:cNvPr>
          <p:cNvSpPr/>
          <p:nvPr/>
        </p:nvSpPr>
        <p:spPr>
          <a:xfrm flipV="1">
            <a:off x="-4551" y="-3005"/>
            <a:ext cx="2520280" cy="839716"/>
          </a:xfrm>
          <a:prstGeom prst="round1Rect">
            <a:avLst>
              <a:gd name="adj" fmla="val 49736"/>
            </a:avLst>
          </a:prstGeom>
          <a:solidFill>
            <a:srgbClr val="00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7245" y="126157"/>
            <a:ext cx="1876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kern="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과정</a:t>
            </a:r>
            <a:endParaRPr lang="ko-KR" altLang="en-US" sz="32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42F99E-D6B6-42F2-BC18-1436A534C1AC}"/>
              </a:ext>
            </a:extLst>
          </p:cNvPr>
          <p:cNvSpPr/>
          <p:nvPr/>
        </p:nvSpPr>
        <p:spPr>
          <a:xfrm>
            <a:off x="2449860" y="362372"/>
            <a:ext cx="114300" cy="114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936E8-D34A-401B-B626-4A68D49E3350}"/>
              </a:ext>
            </a:extLst>
          </p:cNvPr>
          <p:cNvSpPr txBox="1"/>
          <p:nvPr/>
        </p:nvSpPr>
        <p:spPr>
          <a:xfrm>
            <a:off x="2771800" y="181203"/>
            <a:ext cx="22322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kern="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altLang="ko-KR" sz="2600" kern="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600" kern="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전송률</a:t>
            </a:r>
            <a:endParaRPr lang="ko-KR" altLang="en-US" sz="2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4A7367-85DA-4D8E-BE99-DBBF4DA42642}"/>
              </a:ext>
            </a:extLst>
          </p:cNvPr>
          <p:cNvSpPr/>
          <p:nvPr/>
        </p:nvSpPr>
        <p:spPr>
          <a:xfrm>
            <a:off x="8561015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6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6CE357-1056-4CF5-BE1B-BE6C82D6FE01}"/>
              </a:ext>
            </a:extLst>
          </p:cNvPr>
          <p:cNvSpPr txBox="1"/>
          <p:nvPr/>
        </p:nvSpPr>
        <p:spPr>
          <a:xfrm>
            <a:off x="4644008" y="2089619"/>
            <a:ext cx="3917007" cy="2923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서버내 데이터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누락율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조사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포인트 선정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년치 데이터 확인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자체 조사 후 환경관리원 문의 후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전송률 확인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endParaRPr lang="en-US" altLang="ko-KR" sz="2000" b="0" i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32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전송률 </a:t>
            </a:r>
            <a:r>
              <a:rPr lang="en-US" altLang="ko-KR" sz="20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98.3%</a:t>
            </a:r>
            <a:b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기관 기준 </a:t>
            </a:r>
            <a:r>
              <a:rPr lang="en-US" altLang="ko-KR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95% </a:t>
            </a:r>
            <a:r>
              <a:rPr lang="ko-KR" altLang="en-US" sz="2000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이상</a:t>
            </a:r>
            <a:endParaRPr lang="en-US" altLang="ko-KR" sz="2000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15B567E-C531-4B81-B7D9-BD857FF9A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132856"/>
            <a:ext cx="3600401" cy="3673451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56B11A-FA52-430B-9D97-0E6DF589BFAC}"/>
              </a:ext>
            </a:extLst>
          </p:cNvPr>
          <p:cNvSpPr txBox="1"/>
          <p:nvPr/>
        </p:nvSpPr>
        <p:spPr>
          <a:xfrm>
            <a:off x="539552" y="1384203"/>
            <a:ext cx="5657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1) </a:t>
            </a:r>
            <a:r>
              <a:rPr lang="ko-KR" altLang="en-US" sz="2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전송률 검증</a:t>
            </a:r>
          </a:p>
        </p:txBody>
      </p:sp>
    </p:spTree>
    <p:extLst>
      <p:ext uri="{BB962C8B-B14F-4D97-AF65-F5344CB8AC3E}">
        <p14:creationId xmlns:p14="http://schemas.microsoft.com/office/powerpoint/2010/main" val="203063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6E0738BA-A2F1-4733-9295-4F6AF8400B01}"/>
              </a:ext>
            </a:extLst>
          </p:cNvPr>
          <p:cNvSpPr/>
          <p:nvPr/>
        </p:nvSpPr>
        <p:spPr>
          <a:xfrm flipV="1">
            <a:off x="1691680" y="-3439"/>
            <a:ext cx="4320480" cy="839716"/>
          </a:xfrm>
          <a:prstGeom prst="round1Rect">
            <a:avLst>
              <a:gd name="adj" fmla="val 49736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-4551" y="16049"/>
            <a:ext cx="9144000" cy="0"/>
          </a:xfrm>
          <a:prstGeom prst="line">
            <a:avLst/>
          </a:prstGeom>
          <a:ln w="50800">
            <a:solidFill>
              <a:srgbClr val="005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41B3CD-3979-46DD-9C1F-CAD76319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5ED06CE4-A973-45BE-A5EA-A81FE30A6065}"/>
              </a:ext>
            </a:extLst>
          </p:cNvPr>
          <p:cNvSpPr/>
          <p:nvPr/>
        </p:nvSpPr>
        <p:spPr>
          <a:xfrm flipV="1">
            <a:off x="-4551" y="-3005"/>
            <a:ext cx="2520280" cy="839716"/>
          </a:xfrm>
          <a:prstGeom prst="round1Rect">
            <a:avLst>
              <a:gd name="adj" fmla="val 49736"/>
            </a:avLst>
          </a:prstGeom>
          <a:solidFill>
            <a:srgbClr val="00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7245" y="126157"/>
            <a:ext cx="1876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kern="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과정</a:t>
            </a:r>
            <a:endParaRPr lang="ko-KR" altLang="en-US" sz="32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42F99E-D6B6-42F2-BC18-1436A534C1AC}"/>
              </a:ext>
            </a:extLst>
          </p:cNvPr>
          <p:cNvSpPr/>
          <p:nvPr/>
        </p:nvSpPr>
        <p:spPr>
          <a:xfrm>
            <a:off x="2449860" y="362372"/>
            <a:ext cx="114300" cy="114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936E8-D34A-401B-B626-4A68D49E3350}"/>
              </a:ext>
            </a:extLst>
          </p:cNvPr>
          <p:cNvSpPr txBox="1"/>
          <p:nvPr/>
        </p:nvSpPr>
        <p:spPr>
          <a:xfrm>
            <a:off x="2771800" y="181203"/>
            <a:ext cx="27363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kern="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관제시스템 시제품</a:t>
            </a:r>
            <a:endParaRPr lang="ko-KR" altLang="en-US" sz="2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4A7367-85DA-4D8E-BE99-DBBF4DA42642}"/>
              </a:ext>
            </a:extLst>
          </p:cNvPr>
          <p:cNvSpPr/>
          <p:nvPr/>
        </p:nvSpPr>
        <p:spPr>
          <a:xfrm>
            <a:off x="8561015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7</a:t>
            </a:r>
            <a:endParaRPr lang="ko-KR" altLang="en-US" sz="1400" b="1" dirty="0"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5070E0-0C59-4323-B0B2-FA3C03C73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61453"/>
            <a:ext cx="2522646" cy="4957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278099-2E78-46CD-BAD7-AFB071259144}"/>
              </a:ext>
            </a:extLst>
          </p:cNvPr>
          <p:cNvSpPr txBox="1"/>
          <p:nvPr/>
        </p:nvSpPr>
        <p:spPr>
          <a:xfrm>
            <a:off x="3516635" y="2060848"/>
            <a:ext cx="4896544" cy="1664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전송된 데이터 서버로 전송하여 </a:t>
            </a:r>
            <a:r>
              <a:rPr lang="ko-KR" altLang="en-US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개소별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측정치를 표시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관내 지도상에 농가의 악취정보를 표시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 악취발생 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그래프 확인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악취문자 발송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현황화면에서 농가 클릭 문자발송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25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농가정보 서비스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현황 및 저감시설 목록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AF3D09-ADDF-44D5-897E-72DF0F704CCF}"/>
              </a:ext>
            </a:extLst>
          </p:cNvPr>
          <p:cNvSpPr txBox="1"/>
          <p:nvPr/>
        </p:nvSpPr>
        <p:spPr>
          <a:xfrm>
            <a:off x="3491880" y="1556792"/>
            <a:ext cx="2808312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1) KIOSK 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구축 완료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F477FC-26EE-47C4-9053-688485ED5091}"/>
              </a:ext>
            </a:extLst>
          </p:cNvPr>
          <p:cNvSpPr txBox="1"/>
          <p:nvPr/>
        </p:nvSpPr>
        <p:spPr>
          <a:xfrm>
            <a:off x="3538969" y="3959701"/>
            <a:ext cx="4550792" cy="78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* 2020</a:t>
            </a:r>
            <a:r>
              <a:rPr lang="ko-KR" altLang="en-US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년도 세종특별자치시</a:t>
            </a:r>
            <a:r>
              <a:rPr lang="en-US" altLang="ko-KR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축산과</a:t>
            </a:r>
            <a:r>
              <a:rPr lang="en-US" altLang="ko-KR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관제시스템 </a:t>
            </a:r>
            <a:br>
              <a:rPr lang="en-US" altLang="ko-KR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* 2021</a:t>
            </a:r>
            <a:r>
              <a:rPr lang="ko-KR" altLang="en-US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년도</a:t>
            </a:r>
            <a:r>
              <a:rPr lang="en-US" altLang="ko-KR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당진시청</a:t>
            </a:r>
            <a:r>
              <a:rPr lang="en-US" altLang="ko-KR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축산과</a:t>
            </a:r>
            <a:r>
              <a:rPr lang="en-US" altLang="ko-KR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600" b="0" i="0" dirty="0">
                <a:solidFill>
                  <a:srgbClr val="00509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관제시스템 </a:t>
            </a:r>
            <a:endParaRPr lang="en-US" altLang="ko-KR" sz="1600" b="0" i="0" dirty="0">
              <a:solidFill>
                <a:srgbClr val="005094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81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한쪽 모서리 19">
            <a:extLst>
              <a:ext uri="{FF2B5EF4-FFF2-40B4-BE49-F238E27FC236}">
                <a16:creationId xmlns:a16="http://schemas.microsoft.com/office/drawing/2014/main" id="{6E0738BA-A2F1-4733-9295-4F6AF8400B01}"/>
              </a:ext>
            </a:extLst>
          </p:cNvPr>
          <p:cNvSpPr/>
          <p:nvPr/>
        </p:nvSpPr>
        <p:spPr>
          <a:xfrm flipV="1">
            <a:off x="1691680" y="-3439"/>
            <a:ext cx="4752528" cy="839716"/>
          </a:xfrm>
          <a:prstGeom prst="round1Rect">
            <a:avLst>
              <a:gd name="adj" fmla="val 49736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-4551" y="16049"/>
            <a:ext cx="9144000" cy="0"/>
          </a:xfrm>
          <a:prstGeom prst="line">
            <a:avLst/>
          </a:prstGeom>
          <a:ln w="50800">
            <a:solidFill>
              <a:srgbClr val="0050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A41B3CD-3979-46DD-9C1F-CAD763190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386572" y="291274"/>
            <a:ext cx="1460502" cy="270264"/>
          </a:xfrm>
          <a:prstGeom prst="rect">
            <a:avLst/>
          </a:prstGeom>
        </p:spPr>
      </p:pic>
      <p:sp>
        <p:nvSpPr>
          <p:cNvPr id="6" name="사각형: 둥근 한쪽 모서리 5">
            <a:extLst>
              <a:ext uri="{FF2B5EF4-FFF2-40B4-BE49-F238E27FC236}">
                <a16:creationId xmlns:a16="http://schemas.microsoft.com/office/drawing/2014/main" id="{5ED06CE4-A973-45BE-A5EA-A81FE30A6065}"/>
              </a:ext>
            </a:extLst>
          </p:cNvPr>
          <p:cNvSpPr/>
          <p:nvPr/>
        </p:nvSpPr>
        <p:spPr>
          <a:xfrm flipV="1">
            <a:off x="-4551" y="-3005"/>
            <a:ext cx="2520280" cy="839716"/>
          </a:xfrm>
          <a:prstGeom prst="round1Rect">
            <a:avLst>
              <a:gd name="adj" fmla="val 49736"/>
            </a:avLst>
          </a:prstGeom>
          <a:solidFill>
            <a:srgbClr val="00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37245" y="126157"/>
            <a:ext cx="1876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kern="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연구 과정</a:t>
            </a:r>
            <a:endParaRPr lang="ko-KR" altLang="en-US" sz="32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42F99E-D6B6-42F2-BC18-1436A534C1AC}"/>
              </a:ext>
            </a:extLst>
          </p:cNvPr>
          <p:cNvSpPr/>
          <p:nvPr/>
        </p:nvSpPr>
        <p:spPr>
          <a:xfrm>
            <a:off x="2449860" y="362372"/>
            <a:ext cx="114300" cy="114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936E8-D34A-401B-B626-4A68D49E3350}"/>
              </a:ext>
            </a:extLst>
          </p:cNvPr>
          <p:cNvSpPr txBox="1"/>
          <p:nvPr/>
        </p:nvSpPr>
        <p:spPr>
          <a:xfrm>
            <a:off x="2771800" y="181203"/>
            <a:ext cx="33123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kern="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시각화 및 분석</a:t>
            </a:r>
            <a:endParaRPr lang="ko-KR" altLang="en-US" sz="2600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4A7367-85DA-4D8E-BE99-DBBF4DA42642}"/>
              </a:ext>
            </a:extLst>
          </p:cNvPr>
          <p:cNvSpPr/>
          <p:nvPr/>
        </p:nvSpPr>
        <p:spPr>
          <a:xfrm>
            <a:off x="8561015" y="6318845"/>
            <a:ext cx="302812" cy="2880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lt"/>
              </a:rPr>
              <a:t>8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0481C-173E-4DB9-A52F-9F393FED5FDA}"/>
              </a:ext>
            </a:extLst>
          </p:cNvPr>
          <p:cNvSpPr txBox="1"/>
          <p:nvPr/>
        </p:nvSpPr>
        <p:spPr>
          <a:xfrm>
            <a:off x="539552" y="1340768"/>
            <a:ext cx="2808312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1) </a:t>
            </a:r>
            <a:r>
              <a:rPr lang="ko-KR" altLang="en-US" sz="2400" b="1" dirty="0" err="1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개소별</a:t>
            </a:r>
            <a:r>
              <a:rPr lang="ko-KR" altLang="en-US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측정치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B1CA9F-015E-459F-9DF2-29640A555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56" y="1942542"/>
            <a:ext cx="2575304" cy="24482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E391E8-D526-4FD9-89C3-18FDD140A3D6}"/>
              </a:ext>
            </a:extLst>
          </p:cNvPr>
          <p:cNvSpPr txBox="1"/>
          <p:nvPr/>
        </p:nvSpPr>
        <p:spPr>
          <a:xfrm>
            <a:off x="3851920" y="1340793"/>
            <a:ext cx="2808312" cy="358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2400" b="1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2) SMS</a:t>
            </a:r>
            <a:endParaRPr lang="en-US" altLang="ko-KR" sz="2400" b="1" i="0" dirty="0"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397FCC-1F34-4ECE-8E45-4158447B4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029" y="1942542"/>
            <a:ext cx="4244278" cy="31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FA2EDF-CBB7-475B-B0D9-861160A98246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df922d41-91bf-45f8-8b2c-e1591bc010d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6669</TotalTime>
  <Words>574</Words>
  <Application>Microsoft Office PowerPoint</Application>
  <PresentationFormat>화면 슬라이드 쇼(4:3)</PresentationFormat>
  <Paragraphs>115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Noto Sans KR Black</vt:lpstr>
      <vt:lpstr>Arial</vt:lpstr>
      <vt:lpstr>맑은 고딕</vt:lpstr>
      <vt:lpstr>-윤고딕330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ATDK</cp:lastModifiedBy>
  <cp:revision>428</cp:revision>
  <cp:lastPrinted>2019-09-16T00:28:29Z</cp:lastPrinted>
  <dcterms:created xsi:type="dcterms:W3CDTF">2017-03-29T07:13:25Z</dcterms:created>
  <dcterms:modified xsi:type="dcterms:W3CDTF">2021-12-04T18:50:11Z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